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392" r:id="rId3"/>
    <p:sldId id="379" r:id="rId4"/>
    <p:sldId id="268" r:id="rId5"/>
    <p:sldId id="377" r:id="rId6"/>
    <p:sldId id="380" r:id="rId7"/>
    <p:sldId id="383" r:id="rId8"/>
    <p:sldId id="374" r:id="rId9"/>
    <p:sldId id="337" r:id="rId10"/>
    <p:sldId id="366" r:id="rId11"/>
    <p:sldId id="343" r:id="rId12"/>
    <p:sldId id="373" r:id="rId13"/>
    <p:sldId id="390" r:id="rId14"/>
    <p:sldId id="384" r:id="rId15"/>
    <p:sldId id="371" r:id="rId16"/>
    <p:sldId id="335" r:id="rId17"/>
    <p:sldId id="369" r:id="rId18"/>
    <p:sldId id="387" r:id="rId19"/>
    <p:sldId id="367" r:id="rId20"/>
    <p:sldId id="388" r:id="rId21"/>
    <p:sldId id="385" r:id="rId22"/>
    <p:sldId id="372" r:id="rId23"/>
    <p:sldId id="332" r:id="rId24"/>
    <p:sldId id="365" r:id="rId25"/>
    <p:sldId id="389" r:id="rId26"/>
    <p:sldId id="375" r:id="rId27"/>
    <p:sldId id="344" r:id="rId28"/>
    <p:sldId id="386" r:id="rId29"/>
    <p:sldId id="364" r:id="rId30"/>
    <p:sldId id="352" r:id="rId31"/>
    <p:sldId id="363" r:id="rId32"/>
    <p:sldId id="336" r:id="rId33"/>
    <p:sldId id="381" r:id="rId34"/>
    <p:sldId id="342" r:id="rId35"/>
    <p:sldId id="376" r:id="rId36"/>
    <p:sldId id="27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2"/>
    <p:restoredTop sz="94632"/>
  </p:normalViewPr>
  <p:slideViewPr>
    <p:cSldViewPr snapToGrid="0">
      <p:cViewPr varScale="1">
        <p:scale>
          <a:sx n="97" d="100"/>
          <a:sy n="97" d="100"/>
        </p:scale>
        <p:origin x="1024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EBF23-E33E-8B46-BDE0-CBC106786E30}" type="datetimeFigureOut">
              <a:rPr lang="en-US" smtClean="0"/>
              <a:t>10/28/26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2280-4E55-0847-9019-1F62E4B9CB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965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2280-4E55-0847-9019-1F62E4B9CB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688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41094-58A2-1076-39E3-46FDEE61B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80E72D-7729-13E1-45A9-BDA0BCE193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1BD017-30A8-8E68-A25A-DA2A878A8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F7FF3-BAC2-C060-CF04-317D891B80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2280-4E55-0847-9019-1F62E4B9CB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42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CF5DD-9014-1456-455A-B88B6E113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8183E-6C3D-678C-4EAA-CBC84B4978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22646C-6403-04EB-CCAA-F2581EE5F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D42A8-5F78-22A6-50F1-24C71760D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2280-4E55-0847-9019-1F62E4B9CB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851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D5EC0-B766-9C86-8CCD-592C35F45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FA0672-707A-CE29-270B-2F44F2BD5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A24B7B-1CB4-1574-C2B1-C86B525A1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B52BA-16C0-C517-B109-9F01AF91B7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2280-4E55-0847-9019-1F62E4B9CB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933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949D8-5260-2D97-A4FD-BE637DE92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056F3B-4820-B0FA-6043-05F46F98C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EFFCD2-064E-C183-E37F-B4DAA600C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7660-1D7A-9887-13EC-13F2A9A89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2280-4E55-0847-9019-1F62E4B9CB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3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E2280-4E55-0847-9019-1F62E4B9CBB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050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82A2F-4924-FC7B-5308-9A1086AD2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B4080B-A3A2-9BAF-8469-4E1439D18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393B3-5987-F6DE-6E82-6F7C7D491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DEC92-CF5F-85E8-8B87-7952EA478E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2280-4E55-0847-9019-1F62E4B9CB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724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8062-4943-1245-7A99-6B5F8B0FC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0377F6-EB1E-D0DD-66B5-0305BF2E11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90F18E-C7CB-3720-D372-FB165C55D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D2316-9E02-C75F-AAE1-8CF18FBA5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2E2280-4E55-0847-9019-1F62E4B9CB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14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FC3C5-CBD3-6E4A-A10C-D25112D02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2D6A6-2052-7CB5-57A8-30219C73F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F8E3A-65A8-74A2-816D-E2743DDA4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10/28/26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F35A9-D304-1220-229A-43144B72B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EDF02-CCA1-C628-59A1-9272D6608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39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A8012-D200-5CA2-636E-BABD12F2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8D794-8575-698A-1A7A-48C04262D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495ED-F52F-302E-891D-B014CE8DD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10/28/26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63B07-499D-897D-2006-08844E3D0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9664C-3890-D5C9-C76A-20DE11EE2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56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2E47D-5D76-69E5-A752-7A88B4256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20F6F-776F-F998-1D3E-CF7EA6734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F9AB8-75C9-06BA-F2E0-8AA07F88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7706C-39C8-A889-856A-4E909F04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04C46-90A5-BB71-D523-51A2DE4A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30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0746C-07E6-5A80-34EE-3A9788DBA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A45AF-6B4F-C987-70C3-46C7FF590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773DF9-9823-4AF2-5033-010FABB85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890FE-D89D-A525-1CF4-F2CDB2D02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723FFC-1F76-218F-9753-5037FF5C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4FAD6-49A3-10F9-D709-0D4D5E660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15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E32A7-7276-3C2D-8B0B-2B3993EEE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41D9D-84C5-08D5-1295-E767A7886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60A68-AE1F-56B4-57E9-17D1A997C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E5A975-DC55-005A-13A6-665416762E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6EBBC7-B644-96FA-31A0-E8ACF2143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1FB0FC-CA46-C4C3-392C-FC3E8942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E291A8-2B30-960A-E083-6830246FE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C49AAF-8E83-2BA2-FBBC-65FF5638D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5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FD782-5094-825C-86B3-DDC9C9A6D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92944-17AE-8DD8-68FC-DD199D223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36D01D-BDEF-C1A3-2BAC-340462CC1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61BDC0-8D6E-7132-89F1-E5CAB44F0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148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7A502D-EF6A-673F-440D-414AE9D89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204986-FB3C-F79F-FE13-F4F082387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041E9-CE5A-D1BB-0970-FBB790BB8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54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F820-5272-980D-D104-93BEEA508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D0BF1-9FB9-3706-850C-B1865A0D0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5B009-9358-942B-7AB8-22113D36B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3CA277-2C74-4AD4-4260-053B7C834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7F32C-FEF9-A4B4-7B2F-EB430449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C331B-2CC8-3A54-1218-3448863F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59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72617-3129-F91F-E515-D075C3ADD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5E5F97-6BF0-3051-9829-79B7FE0D85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EAA5D-7F62-EC9B-8A35-213D28CA7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3C3D4-DCF2-B230-43C9-149FDEA7C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B015F-61C6-7E74-E419-DE1D57248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BBB4B-5836-C91B-8CA4-3F7D7D2B7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36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56F04-70D9-E0F9-CDCE-2A7C92451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BA384D-95A6-9E56-A236-6ADC3F54C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EFD82-D1C0-9114-BF6F-F46587B64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40039-C902-D4A1-EB3C-1BB93963E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902F5-080A-5DC2-6AF8-F407F1B3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23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6E81C6-5263-E22E-3A8F-E72BEF8CF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A090A-501E-5C63-52E2-419C10EED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17B84-1CE2-72CA-FE2F-F32446235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DDEFF-803D-064C-BC6F-0ABED0FFFF15}" type="datetimeFigureOut">
              <a:rPr lang="en-US" smtClean="0"/>
              <a:t>11/1/26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71B39-5701-8458-2A25-3286F64EA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7CA8F-5CD8-B8EE-D32F-677BB4751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05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FF8AB3-6218-BA56-526C-6B9DFCC75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5AE01-F160-303E-EEFD-B22E8715C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045D4-BB62-14F6-1E9A-2A267041F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6DDEFF-803D-064C-BC6F-0ABED0FFFF15}" type="datetimeFigureOut">
              <a:rPr lang="en-US" smtClean="0"/>
              <a:t>10/28/26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AB8E8-1580-A655-B93F-1797361FF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C4C80-079F-C32C-0216-F9B100AC3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87D777-2BF6-9944-AC13-E8D428AB7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58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ervice Packages | Outsourced Contact Centre Services - Lemon">
            <a:extLst>
              <a:ext uri="{FF2B5EF4-FFF2-40B4-BE49-F238E27FC236}">
                <a16:creationId xmlns:a16="http://schemas.microsoft.com/office/drawing/2014/main" id="{33E16814-AB14-1BC8-CFE5-0574786B6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3" b="3461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79A43C-35C9-30B9-A007-BC3797D01003}"/>
              </a:ext>
            </a:extLst>
          </p:cNvPr>
          <p:cNvSpPr txBox="1"/>
          <p:nvPr/>
        </p:nvSpPr>
        <p:spPr>
          <a:xfrm>
            <a:off x="317065" y="299611"/>
            <a:ext cx="9324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Beyond the Interface: Why </a:t>
            </a:r>
            <a:r>
              <a:rPr lang="en-US" sz="3600" b="1" dirty="0" err="1"/>
              <a:t>Behaviour</a:t>
            </a:r>
            <a:r>
              <a:rPr lang="en-US" sz="3600" b="1" dirty="0"/>
              <a:t> Is Your Biggest UX Problem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158FC5-0B47-EB18-FB32-32091F91E26F}"/>
              </a:ext>
            </a:extLst>
          </p:cNvPr>
          <p:cNvSpPr txBox="1"/>
          <p:nvPr/>
        </p:nvSpPr>
        <p:spPr>
          <a:xfrm>
            <a:off x="6531550" y="6145971"/>
            <a:ext cx="5527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Pat Jordan</a:t>
            </a:r>
          </a:p>
        </p:txBody>
      </p:sp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5983EAE9-52BA-2BB0-E80D-541B1E6E1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561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Rectangle 1434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340" name="Picture 4" descr="Timesheet Format: The Best Daily and Weekly Formats">
            <a:extLst>
              <a:ext uri="{FF2B5EF4-FFF2-40B4-BE49-F238E27FC236}">
                <a16:creationId xmlns:a16="http://schemas.microsoft.com/office/drawing/2014/main" id="{CEEFAF50-85AD-8384-1386-E30925AF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98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51B4EA80-6925-B11A-4262-E796CE6C7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64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AD35F9-51EA-C26C-330B-9AB55ED26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B406D-A6C4-92B3-9FCF-7BBEF8E8B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9666C-F708-D3E0-D80A-11F980816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Building blocks of user experience</a:t>
            </a:r>
          </a:p>
          <a:p>
            <a:endParaRPr lang="en-US" sz="3200" dirty="0"/>
          </a:p>
          <a:p>
            <a:r>
              <a:rPr lang="en-US" sz="3200" dirty="0"/>
              <a:t>Impact of behaviour on UX</a:t>
            </a:r>
          </a:p>
          <a:p>
            <a:endParaRPr lang="en-US" sz="3200" dirty="0"/>
          </a:p>
          <a:p>
            <a:r>
              <a:rPr lang="en-US" sz="3200" dirty="0"/>
              <a:t>Behaviours affecting UX</a:t>
            </a:r>
          </a:p>
          <a:p>
            <a:pPr lvl="1"/>
            <a:r>
              <a:rPr lang="en-US" sz="2800" dirty="0"/>
              <a:t>High Performance</a:t>
            </a:r>
          </a:p>
          <a:p>
            <a:pPr lvl="1"/>
            <a:r>
              <a:rPr lang="en-US" sz="2800" dirty="0"/>
              <a:t>Advocate for the User</a:t>
            </a:r>
          </a:p>
          <a:p>
            <a:pPr lvl="1"/>
            <a:r>
              <a:rPr lang="en-US" sz="2800" dirty="0"/>
              <a:t>Anticipate </a:t>
            </a:r>
            <a:r>
              <a:rPr lang="en-US" sz="2800" dirty="0" err="1"/>
              <a:t>Behaviours</a:t>
            </a:r>
            <a:endParaRPr lang="en-US" sz="2800" dirty="0"/>
          </a:p>
          <a:p>
            <a:pPr lvl="1"/>
            <a:r>
              <a:rPr lang="en-US" sz="2800" dirty="0"/>
              <a:t>Think Differently</a:t>
            </a:r>
          </a:p>
          <a:p>
            <a:pPr marL="971550" lvl="1" indent="-514350">
              <a:buFont typeface="+mj-lt"/>
              <a:buAutoNum type="arabicPeriod"/>
            </a:pP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endParaRPr lang="en-US" sz="2800" dirty="0"/>
          </a:p>
          <a:p>
            <a:endParaRPr lang="en-US" sz="3200" dirty="0"/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F9337484-CA68-2AB8-9A7A-45D9D8840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059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760E3-DFED-94DD-F254-1405133A6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Building blocks of user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69B81-D91E-E5EA-9FD9-02EE56DA2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Functional attributes</a:t>
            </a:r>
            <a:r>
              <a:rPr lang="en-US" sz="2400" dirty="0"/>
              <a:t>. What the product or service does, how well it is made</a:t>
            </a:r>
          </a:p>
          <a:p>
            <a:r>
              <a:rPr lang="en-US" sz="2400" b="1" dirty="0"/>
              <a:t>Aesthetic attributes. </a:t>
            </a:r>
            <a:r>
              <a:rPr lang="en-US" sz="2400" dirty="0"/>
              <a:t>The look and feel of a product or service</a:t>
            </a:r>
          </a:p>
          <a:p>
            <a:r>
              <a:rPr lang="en-US" sz="2400" b="1" dirty="0"/>
              <a:t>Interface. </a:t>
            </a:r>
            <a:r>
              <a:rPr lang="en-US" sz="2400" dirty="0"/>
              <a:t>The design of the user interface, ease and enjoyment of use</a:t>
            </a:r>
          </a:p>
          <a:p>
            <a:r>
              <a:rPr lang="en-US" sz="2400" b="1" dirty="0"/>
              <a:t>Marketing. </a:t>
            </a:r>
            <a:r>
              <a:rPr lang="en-US" sz="2400" dirty="0"/>
              <a:t>The messages and channels used to market the product or service</a:t>
            </a:r>
          </a:p>
          <a:p>
            <a:r>
              <a:rPr lang="en-US" sz="2400" b="1" dirty="0"/>
              <a:t>Brand. </a:t>
            </a:r>
            <a:r>
              <a:rPr lang="en-US" sz="2400" dirty="0"/>
              <a:t>The brand image associated with the product and service</a:t>
            </a:r>
          </a:p>
          <a:p>
            <a:r>
              <a:rPr lang="en-US" sz="2400" b="1" dirty="0"/>
              <a:t>Price Point. </a:t>
            </a:r>
            <a:r>
              <a:rPr lang="en-US" sz="2400" dirty="0"/>
              <a:t>How much the product or service costs</a:t>
            </a:r>
          </a:p>
          <a:p>
            <a:r>
              <a:rPr lang="en-US" sz="2400" b="1" dirty="0"/>
              <a:t>Behaviour. </a:t>
            </a:r>
            <a:r>
              <a:rPr lang="en-US" sz="2400" dirty="0"/>
              <a:t>The behaviour of the employees of product and service suppliers</a:t>
            </a:r>
          </a:p>
        </p:txBody>
      </p:sp>
      <p:pic>
        <p:nvPicPr>
          <p:cNvPr id="9" name="Picture 2" descr="Middlesex University - Altis">
            <a:extLst>
              <a:ext uri="{FF2B5EF4-FFF2-40B4-BE49-F238E27FC236}">
                <a16:creationId xmlns:a16="http://schemas.microsoft.com/office/drawing/2014/main" id="{059798D5-245F-65A5-E394-19A4C661C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77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4AD564-7DFA-A39D-4092-5471BD77B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48A99-5E49-94EB-17E2-5E11CBF5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Impact of Behaviour on 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3240F-BFAE-D07B-C431-353319CDC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Employees’ behaviour has huge impact on user experience</a:t>
            </a:r>
          </a:p>
          <a:p>
            <a:endParaRPr lang="en-US" sz="3200" dirty="0"/>
          </a:p>
          <a:p>
            <a:r>
              <a:rPr lang="en-US" sz="3200" dirty="0"/>
              <a:t>Can negate or enhance other UX efforts</a:t>
            </a:r>
          </a:p>
          <a:p>
            <a:endParaRPr lang="en-US" sz="3200" dirty="0"/>
          </a:p>
          <a:p>
            <a:r>
              <a:rPr lang="en-US" sz="3200" dirty="0"/>
              <a:t>Improvements can be made at low cost</a:t>
            </a:r>
          </a:p>
        </p:txBody>
      </p:sp>
      <p:pic>
        <p:nvPicPr>
          <p:cNvPr id="9" name="Picture 2" descr="Middlesex University - Altis">
            <a:extLst>
              <a:ext uri="{FF2B5EF4-FFF2-40B4-BE49-F238E27FC236}">
                <a16:creationId xmlns:a16="http://schemas.microsoft.com/office/drawing/2014/main" id="{03087873-4E41-B33B-CE88-D56E06058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126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F1981C-020B-D6DD-70F5-6ED52EEB3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752F-DB20-1C99-D7FA-72302D2A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3F7B3-01DF-A661-6376-AA948AA6B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3200" dirty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/>
              <a:t>Behaviours Affecting UX</a:t>
            </a:r>
          </a:p>
          <a:p>
            <a:pPr marL="0" indent="0" algn="ctr">
              <a:buNone/>
            </a:pPr>
            <a:endParaRPr lang="en-US" sz="4800" b="1" dirty="0"/>
          </a:p>
        </p:txBody>
      </p:sp>
      <p:pic>
        <p:nvPicPr>
          <p:cNvPr id="9" name="Picture 2" descr="Middlesex University - Altis">
            <a:extLst>
              <a:ext uri="{FF2B5EF4-FFF2-40B4-BE49-F238E27FC236}">
                <a16:creationId xmlns:a16="http://schemas.microsoft.com/office/drawing/2014/main" id="{FF5927EC-B04B-61F8-FEBE-F9AF3B53C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950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78378-5923-D5C6-2715-3055197F5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F416-AE2C-BFF6-CE25-E7338EB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DCC28-BEE3-5D6A-1FBE-48E660D0E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3200" dirty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/>
              <a:t>High Performance</a:t>
            </a:r>
          </a:p>
          <a:p>
            <a:pPr marL="0" indent="0" algn="ctr">
              <a:buNone/>
            </a:pPr>
            <a:endParaRPr lang="en-US" sz="4800" b="1" dirty="0"/>
          </a:p>
        </p:txBody>
      </p:sp>
      <p:pic>
        <p:nvPicPr>
          <p:cNvPr id="9" name="Picture 2" descr="Middlesex University - Altis">
            <a:extLst>
              <a:ext uri="{FF2B5EF4-FFF2-40B4-BE49-F238E27FC236}">
                <a16:creationId xmlns:a16="http://schemas.microsoft.com/office/drawing/2014/main" id="{51EA0D2E-2D55-2729-A0AE-12D15FED2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58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3754-DDCB-AD01-CDC6-D95087A44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8C50E-B173-27D8-E07B-F775EA01F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Responsiveness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5FB8A-0CFB-F0AC-C7C2-E3FEC0D90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Noticing and rapidly responding to users’ needs</a:t>
            </a:r>
          </a:p>
          <a:p>
            <a:endParaRPr lang="en-US" sz="3200" dirty="0"/>
          </a:p>
          <a:p>
            <a:r>
              <a:rPr lang="en-US" sz="3200" dirty="0"/>
              <a:t>Being proactive in anticipating problems and finding solutions</a:t>
            </a:r>
          </a:p>
          <a:p>
            <a:endParaRPr lang="en-US" sz="3200" dirty="0"/>
          </a:p>
          <a:p>
            <a:r>
              <a:rPr lang="en-US" sz="3200" dirty="0"/>
              <a:t>Exceeding expectations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9E12710A-A4AE-6415-3C4E-6F0F2338A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256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BA25A0-3122-F536-5E6D-3FDF72C20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0E06397A-F8C3-4F09-0EBE-5871D7705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74" name="Picture 2" descr="Singapore Airlines Premium Economy: What It's Like and How to Fly for Less  - point.me">
            <a:extLst>
              <a:ext uri="{FF2B5EF4-FFF2-40B4-BE49-F238E27FC236}">
                <a16:creationId xmlns:a16="http://schemas.microsoft.com/office/drawing/2014/main" id="{1799F4EE-7F74-D08D-2231-2B28D365A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2" b="1487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F51EB3DF-5089-20A1-887D-4A8EC8975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762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CEF80F-254D-5C5B-8B75-53D0272EC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0915D-6D8E-78FD-7384-B2B58B17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Flipping (Inverse Benchmarking)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F4044-B9D4-FA12-1E8A-4D9899B71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Observe what competitors do badly</a:t>
            </a:r>
          </a:p>
          <a:p>
            <a:endParaRPr lang="en-US" sz="3200" dirty="0"/>
          </a:p>
          <a:p>
            <a:r>
              <a:rPr lang="en-US" sz="3200" dirty="0"/>
              <a:t>Resolve to do these things well</a:t>
            </a:r>
          </a:p>
          <a:p>
            <a:endParaRPr lang="en-US" sz="3200" dirty="0"/>
          </a:p>
          <a:p>
            <a:r>
              <a:rPr lang="en-US" sz="3200" dirty="0"/>
              <a:t>Design behaviours accordingly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73563F1F-2E0E-762A-EBCB-299F5F227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094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D78EE-5107-59B9-697F-E4F812265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ervice Packages | Outsourced Contact Centre Services - Lemon">
            <a:extLst>
              <a:ext uri="{FF2B5EF4-FFF2-40B4-BE49-F238E27FC236}">
                <a16:creationId xmlns:a16="http://schemas.microsoft.com/office/drawing/2014/main" id="{6198ED92-2D1B-18AD-C0DF-5A2E53111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3" b="3461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27518A96-CD62-6785-77A6-854527C4B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704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E57D89-2564-8E5E-75B1-91637BDE5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95468-FAC7-3538-BC32-DBBDD0E6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Thoroughness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69F71-2BCE-D490-AFF2-4AF8C1031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It can be important that the person in the system carries out their assigned role thoroughly</a:t>
            </a:r>
          </a:p>
          <a:p>
            <a:endParaRPr lang="en-US" sz="3200" dirty="0"/>
          </a:p>
          <a:p>
            <a:r>
              <a:rPr lang="en-US" sz="3200" dirty="0"/>
              <a:t>Missing steps can have significant consequences</a:t>
            </a:r>
          </a:p>
          <a:p>
            <a:endParaRPr lang="en-US" sz="3200" dirty="0"/>
          </a:p>
          <a:p>
            <a:r>
              <a:rPr lang="en-US" sz="3200" dirty="0"/>
              <a:t>Tools and protocols can enable this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FFD31969-EB30-77EA-B364-C72037A3D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453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A1EA1-E14B-F5DD-CD20-5B42A6AF4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reflight Checklists for New Pilots | Kingsky FA">
            <a:extLst>
              <a:ext uri="{FF2B5EF4-FFF2-40B4-BE49-F238E27FC236}">
                <a16:creationId xmlns:a16="http://schemas.microsoft.com/office/drawing/2014/main" id="{74318FAC-7CE6-41DC-738D-A7F7A806C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4" b="5546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555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E5CCF-8EB5-A901-62B7-628F626D6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D4475-53F3-9698-6F89-76EA56D48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CA052-E846-61B5-50C0-DFECB62EB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3200" dirty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/>
              <a:t>Advocate for the User</a:t>
            </a:r>
          </a:p>
          <a:p>
            <a:pPr marL="0" indent="0" algn="ctr">
              <a:buNone/>
            </a:pPr>
            <a:endParaRPr lang="en-US" sz="4800" b="1" dirty="0"/>
          </a:p>
        </p:txBody>
      </p:sp>
      <p:pic>
        <p:nvPicPr>
          <p:cNvPr id="9" name="Picture 2" descr="Middlesex University - Altis">
            <a:extLst>
              <a:ext uri="{FF2B5EF4-FFF2-40B4-BE49-F238E27FC236}">
                <a16:creationId xmlns:a16="http://schemas.microsoft.com/office/drawing/2014/main" id="{6B82A82E-1457-C07B-75BA-99F069B17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227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1F45B5-8CCA-7238-A505-FF024D46D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224DA-7487-E321-085D-C05CFE272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Fight for (not Against) the User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BF89B-0E1E-020B-D7F5-B75085E77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Encourage employees to put themselves in the user’s mindset</a:t>
            </a:r>
          </a:p>
          <a:p>
            <a:endParaRPr lang="en-US" sz="3200" dirty="0"/>
          </a:p>
          <a:p>
            <a:r>
              <a:rPr lang="en-US" sz="3200" dirty="0"/>
              <a:t>Make sure that they are happy with the resolution</a:t>
            </a:r>
          </a:p>
          <a:p>
            <a:endParaRPr lang="en-US" sz="3200" dirty="0"/>
          </a:p>
          <a:p>
            <a:r>
              <a:rPr lang="en-US" sz="3200" dirty="0"/>
              <a:t>Understand the potential consequences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977CAA6F-4D71-8A0B-6B74-3C2B66095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55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0BE3B-5670-9709-B64D-B1ACE0AE0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122" name="Picture 2" descr="Top 10 Common Hotel Complaints &amp; Solutions to Elevate Guest Satisfaction -  Zogics">
            <a:extLst>
              <a:ext uri="{FF2B5EF4-FFF2-40B4-BE49-F238E27FC236}">
                <a16:creationId xmlns:a16="http://schemas.microsoft.com/office/drawing/2014/main" id="{6E4256AD-02CC-EF9E-800F-A869B3C63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AEBED14D-CCDB-62DB-FF6D-AB1E48E28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12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53F1A9-7D3D-F4F2-5861-0C7B3E05B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7C7EC-C7CA-D2E1-FF07-B9217C24F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Show Goodwill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B7762-5473-911F-E75F-2C4322542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Assume users are honest</a:t>
            </a:r>
          </a:p>
          <a:p>
            <a:endParaRPr lang="en-US" sz="3200" dirty="0"/>
          </a:p>
          <a:p>
            <a:r>
              <a:rPr lang="en-US" sz="3200" dirty="0"/>
              <a:t>Respond proportionately to user errors</a:t>
            </a:r>
          </a:p>
          <a:p>
            <a:endParaRPr lang="en-US" sz="3200" dirty="0"/>
          </a:p>
          <a:p>
            <a:r>
              <a:rPr lang="en-US" sz="3200" dirty="0"/>
              <a:t>Find a fair and simple way forward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B5ACBC95-3ACF-810A-1D7D-CAEEE9F84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803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0D9B8-3565-EC9D-03F5-0A917CA81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621 new ticket machines installed at Northern rail stations">
            <a:extLst>
              <a:ext uri="{FF2B5EF4-FFF2-40B4-BE49-F238E27FC236}">
                <a16:creationId xmlns:a16="http://schemas.microsoft.com/office/drawing/2014/main" id="{300802F1-97D6-5645-1306-F3DDD17D7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7" b="17597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398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FA2260-7AC5-CDCB-8954-CC1340CED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23186-7B1B-5D40-9189-F654CD0B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Act with Integrity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B863B-ADCF-575A-C406-859AA890B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Be open about system drawbacks</a:t>
            </a:r>
          </a:p>
          <a:p>
            <a:endParaRPr lang="en-US" sz="3200" dirty="0"/>
          </a:p>
          <a:p>
            <a:r>
              <a:rPr lang="en-US" sz="3200" dirty="0"/>
              <a:t>Listen to users’ concerns</a:t>
            </a:r>
          </a:p>
          <a:p>
            <a:endParaRPr lang="en-US" sz="3200" dirty="0"/>
          </a:p>
          <a:p>
            <a:r>
              <a:rPr lang="en-US" sz="3200" dirty="0"/>
              <a:t>Address them in a timely way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5F624A9E-4FB5-A973-5FD1-AC1FF1423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964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7D97-11AF-4113-9FDE-7086E09B9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Post Office could change accounts on the Horizon system remotely and  without postmasters knowing from 2001, whistleblower claims | Daily Mail  Online">
            <a:extLst>
              <a:ext uri="{FF2B5EF4-FFF2-40B4-BE49-F238E27FC236}">
                <a16:creationId xmlns:a16="http://schemas.microsoft.com/office/drawing/2014/main" id="{00C9A3E1-B2D7-2803-FA7E-7BFD52A99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459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33D07-5885-9405-272E-9509621A2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0E2AC-EE78-A0F3-4624-9A2A3DAE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FC1CE-20C7-4F2A-2920-B630C78A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3200" dirty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/>
              <a:t>Anticipate </a:t>
            </a:r>
            <a:r>
              <a:rPr lang="en-US" sz="4800" b="1" dirty="0" err="1"/>
              <a:t>Behaviours</a:t>
            </a:r>
            <a:endParaRPr lang="en-US" sz="4800" b="1" dirty="0"/>
          </a:p>
          <a:p>
            <a:pPr marL="0" indent="0" algn="ctr">
              <a:buNone/>
            </a:pPr>
            <a:endParaRPr lang="en-US" sz="4800" b="1" dirty="0"/>
          </a:p>
        </p:txBody>
      </p:sp>
      <p:pic>
        <p:nvPicPr>
          <p:cNvPr id="9" name="Picture 2" descr="Middlesex University - Altis">
            <a:extLst>
              <a:ext uri="{FF2B5EF4-FFF2-40B4-BE49-F238E27FC236}">
                <a16:creationId xmlns:a16="http://schemas.microsoft.com/office/drawing/2014/main" id="{DE4C5E0E-483F-0C92-855A-7DF2BB607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691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57EF83-4DA0-8373-A661-A1707B756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9A6BF-311F-6988-49CC-797C7473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Professional Norms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31648-C261-F8DF-6DEF-354D66F1B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Often </a:t>
            </a:r>
            <a:r>
              <a:rPr lang="en-US" sz="3200" dirty="0" err="1"/>
              <a:t>behavioural</a:t>
            </a:r>
            <a:r>
              <a:rPr lang="en-US" sz="3200" dirty="0"/>
              <a:t> issues are hiding in plain sight</a:t>
            </a:r>
          </a:p>
          <a:p>
            <a:endParaRPr lang="en-US" sz="3200" dirty="0"/>
          </a:p>
          <a:p>
            <a:r>
              <a:rPr lang="en-US" sz="3200" dirty="0"/>
              <a:t>These can cause the system in which they are embedded to break down severely</a:t>
            </a:r>
          </a:p>
          <a:p>
            <a:endParaRPr lang="en-US" sz="3200" dirty="0"/>
          </a:p>
          <a:p>
            <a:r>
              <a:rPr lang="en-US" sz="3200" dirty="0"/>
              <a:t>Mitigating these can have enormous benefits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6194DC32-C488-E35E-8CAB-8E089DC17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069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9B044-5B35-655C-7E9B-62BCC2D0E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scribed reading: why medicine is good training for writing fiction |  Fiction | The Guardian">
            <a:extLst>
              <a:ext uri="{FF2B5EF4-FFF2-40B4-BE49-F238E27FC236}">
                <a16:creationId xmlns:a16="http://schemas.microsoft.com/office/drawing/2014/main" id="{D3240C6E-D664-FCAB-5BB5-CE11F5E8B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67" b="4493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F83AEDB9-71CB-2B7E-DB4D-588A89D66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650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BE1B8E-683E-A8F3-F6DC-7245D6E4B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FDD4A-C702-FAA0-6F16-4732C9B7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Cultural Norms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25535-1FF8-D8AA-5A31-BF0A8E355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The culture and customs of a culture influence human-human interaction</a:t>
            </a:r>
          </a:p>
          <a:p>
            <a:endParaRPr lang="en-US" sz="3200" dirty="0"/>
          </a:p>
          <a:p>
            <a:r>
              <a:rPr lang="en-US" sz="3200" dirty="0"/>
              <a:t>These may have unintended consequences</a:t>
            </a:r>
          </a:p>
          <a:p>
            <a:endParaRPr lang="en-US" sz="3200" dirty="0"/>
          </a:p>
          <a:p>
            <a:r>
              <a:rPr lang="en-US" sz="3200" dirty="0"/>
              <a:t>Don’t assume what works in one culture works in another</a:t>
            </a:r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9DC9F940-55A6-E24F-94B3-FB677EE21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990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5DCA4-BE82-8F7C-CBCF-CB4BB7D02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orean Air Flight 801 crashes in Guam, killing 228 people 20 years ago this  hour #OnThisDay #OTD (Aug 6 1997) - RetroNewser">
            <a:extLst>
              <a:ext uri="{FF2B5EF4-FFF2-40B4-BE49-F238E27FC236}">
                <a16:creationId xmlns:a16="http://schemas.microsoft.com/office/drawing/2014/main" id="{37E55DE2-3C78-404E-1EE1-7B32B5B11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3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578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7DAC5D-C98F-C680-9C78-FBE3FE2D1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E6AC1-B1DF-C327-F2CA-E6405936A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Systemic Incentives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0442E-2402-3CDC-4FB2-43F2F8065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System-driven behaviour can influence user experience</a:t>
            </a:r>
          </a:p>
          <a:p>
            <a:endParaRPr lang="en-US" sz="3200" dirty="0"/>
          </a:p>
          <a:p>
            <a:r>
              <a:rPr lang="en-US" sz="3200" dirty="0"/>
              <a:t>Can be driven by measures or metrics</a:t>
            </a:r>
          </a:p>
          <a:p>
            <a:endParaRPr lang="en-US" sz="3200" dirty="0"/>
          </a:p>
          <a:p>
            <a:r>
              <a:rPr lang="en-US" sz="3200" dirty="0"/>
              <a:t>Unintended consequences of delivering other benefits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0116C970-15D5-2D72-C78A-D935A19CA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531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E1405B-2EDA-B9E2-6562-F85453CD9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Rectangle 92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2" name="Google Shape;260;p19">
            <a:extLst>
              <a:ext uri="{FF2B5EF4-FFF2-40B4-BE49-F238E27FC236}">
                <a16:creationId xmlns:a16="http://schemas.microsoft.com/office/drawing/2014/main" id="{3D0FAA27-A74E-5CE5-7260-C57F816CC78F}"/>
              </a:ext>
            </a:extLst>
          </p:cNvPr>
          <p:cNvPicPr preferRelativeResize="0"/>
          <p:nvPr/>
        </p:nvPicPr>
        <p:blipFill rotWithShape="1">
          <a:blip r:embed="rId2"/>
          <a:srcRect t="13457" b="228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  <a:noFill/>
        </p:spPr>
      </p:pic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B8718E9E-275E-4227-9BBA-AB3BF908A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253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771F2-7674-CE9C-4E38-77BEFB51F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0C667-12B7-56CB-4CD9-5AA4FEDA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C05D8-946C-DC7F-AA0E-37FB610BD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3200" dirty="0"/>
          </a:p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/>
              <a:t>Think Differently</a:t>
            </a:r>
          </a:p>
          <a:p>
            <a:pPr marL="0" indent="0" algn="ctr">
              <a:buNone/>
            </a:pPr>
            <a:endParaRPr lang="en-US" sz="4800" b="1" dirty="0"/>
          </a:p>
        </p:txBody>
      </p:sp>
      <p:pic>
        <p:nvPicPr>
          <p:cNvPr id="9" name="Picture 2" descr="Middlesex University - Altis">
            <a:extLst>
              <a:ext uri="{FF2B5EF4-FFF2-40B4-BE49-F238E27FC236}">
                <a16:creationId xmlns:a16="http://schemas.microsoft.com/office/drawing/2014/main" id="{D4CA283F-A5F3-721A-3349-F01C70A7F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155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B07F9-4843-B7EB-40DA-F7F592461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7A3F4-0A26-4525-EE49-929D8ABA9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Reframing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F6462-6DC8-997B-C459-F681224C7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Casting something “negative” in a positive light</a:t>
            </a:r>
          </a:p>
          <a:p>
            <a:endParaRPr lang="en-US" sz="3200" dirty="0"/>
          </a:p>
          <a:p>
            <a:r>
              <a:rPr lang="en-US" sz="3200" dirty="0"/>
              <a:t>Pointing out the benefits</a:t>
            </a:r>
          </a:p>
          <a:p>
            <a:endParaRPr lang="en-US" sz="3200" dirty="0"/>
          </a:p>
          <a:p>
            <a:r>
              <a:rPr lang="en-US" sz="3200" dirty="0"/>
              <a:t>Creating a new narrative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C85780C3-BEA2-A632-9EDF-6366085A5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45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575C4-E3C1-A955-D7C1-49C09D5A7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868AB40B-B9EB-AC5B-3A2C-7E11C6961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266" name="Picture 2" descr="Airport bus">
            <a:extLst>
              <a:ext uri="{FF2B5EF4-FFF2-40B4-BE49-F238E27FC236}">
                <a16:creationId xmlns:a16="http://schemas.microsoft.com/office/drawing/2014/main" id="{42086E8B-780C-6180-4FCA-6C41D6153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5" r="36373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6E6401FB-7CEF-8E11-1D9C-B1867A4DD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570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2DC2BB-7A00-6553-321A-2AFE6F4FF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48357-3E8A-ABB1-2623-EC3666D98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Creating (Good) Drama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EA708-4C0F-3052-2807-629943850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Memorable moments</a:t>
            </a:r>
          </a:p>
          <a:p>
            <a:endParaRPr lang="en-US" sz="3200" dirty="0"/>
          </a:p>
          <a:p>
            <a:r>
              <a:rPr lang="en-US" sz="3200" dirty="0"/>
              <a:t>Behaving out of the ordinary (in a good way)</a:t>
            </a:r>
          </a:p>
          <a:p>
            <a:endParaRPr lang="en-US" sz="3200" dirty="0"/>
          </a:p>
          <a:p>
            <a:r>
              <a:rPr lang="en-US" sz="3200" dirty="0"/>
              <a:t>Creating a story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51E89F14-ACE2-8362-0D34-D34C5F957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148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313DD8-2CEE-DD46-F6F0-8B783839E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842A9E09-3B70-2515-3DD8-00F34BDC0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50" name="Picture 2" descr="Classic Raisin Bread">
            <a:extLst>
              <a:ext uri="{FF2B5EF4-FFF2-40B4-BE49-F238E27FC236}">
                <a16:creationId xmlns:a16="http://schemas.microsoft.com/office/drawing/2014/main" id="{2F9FC79D-257A-73D6-0214-791054074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0" b="1373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D2EF1D2D-96CF-57EF-F32B-4E19B9D3D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4226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1381F-6BDA-162E-7A03-FD69E615D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98375-FCA1-D07B-AB66-46E2CA9E3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Affirming Behaviours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7CE7-5E43-C7FB-48D6-47A8020B1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Giving users personal positive affirmations can be powerful</a:t>
            </a:r>
          </a:p>
          <a:p>
            <a:endParaRPr lang="en-US" sz="3200" dirty="0"/>
          </a:p>
          <a:p>
            <a:r>
              <a:rPr lang="en-US" sz="3200" dirty="0"/>
              <a:t>These can boost users’ mood and improve the user experience</a:t>
            </a:r>
          </a:p>
          <a:p>
            <a:endParaRPr lang="en-US" sz="3200" dirty="0"/>
          </a:p>
          <a:p>
            <a:r>
              <a:rPr lang="en-US" sz="3200" dirty="0"/>
              <a:t>Sometimes they can be profound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0EA77ACC-EF8D-11C5-B464-CB6B04BC8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930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57667B-4CB4-325A-746A-FAC792D23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2" name="Google Shape;317;p27" descr="Palliative &amp;amp; End of Life Care - Care Plus Group">
            <a:extLst>
              <a:ext uri="{FF2B5EF4-FFF2-40B4-BE49-F238E27FC236}">
                <a16:creationId xmlns:a16="http://schemas.microsoft.com/office/drawing/2014/main" id="{804B39BC-A575-ABAB-49EA-9A11D08B4FB4}"/>
              </a:ext>
            </a:extLst>
          </p:cNvPr>
          <p:cNvPicPr preferRelativeResize="0"/>
          <p:nvPr/>
        </p:nvPicPr>
        <p:blipFill rotWithShape="1">
          <a:blip r:embed="rId2"/>
          <a:srcRect l="2865" r="778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  <a:noFill/>
        </p:spPr>
      </p:pic>
      <p:pic>
        <p:nvPicPr>
          <p:cNvPr id="1026" name="Picture 2" descr="Middlesex University - Altis">
            <a:extLst>
              <a:ext uri="{FF2B5EF4-FFF2-40B4-BE49-F238E27FC236}">
                <a16:creationId xmlns:a16="http://schemas.microsoft.com/office/drawing/2014/main" id="{62822FFB-4AA5-641D-DFE7-7826E77A2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0730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047F73-DF35-AE4A-B030-EACCB6A0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2887A-1F7E-9BE8-6513-73D316F9B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Behaviours Enhancing UX</a:t>
            </a:r>
          </a:p>
        </p:txBody>
      </p:sp>
      <p:pic>
        <p:nvPicPr>
          <p:cNvPr id="4" name="Picture 2" descr="Middlesex University - Altis">
            <a:extLst>
              <a:ext uri="{FF2B5EF4-FFF2-40B4-BE49-F238E27FC236}">
                <a16:creationId xmlns:a16="http://schemas.microsoft.com/office/drawing/2014/main" id="{1EF62D49-4D40-1879-B75F-3DDA15E6A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6B5AB0E-C243-A87C-43DD-4E8D01641877}"/>
              </a:ext>
            </a:extLst>
          </p:cNvPr>
          <p:cNvSpPr/>
          <p:nvPr/>
        </p:nvSpPr>
        <p:spPr>
          <a:xfrm>
            <a:off x="1676400" y="1586777"/>
            <a:ext cx="3678382" cy="214009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HIGH PERFORMANCE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Responsiveness</a:t>
            </a:r>
          </a:p>
          <a:p>
            <a:pPr algn="ctr"/>
            <a:r>
              <a:rPr lang="en-US" sz="2400" dirty="0"/>
              <a:t>Flipping</a:t>
            </a:r>
          </a:p>
          <a:p>
            <a:pPr algn="ctr"/>
            <a:r>
              <a:rPr lang="en-US" sz="2400" dirty="0"/>
              <a:t>Thoroughness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EB7A850-8C7E-A537-83C9-31749ECA040F}"/>
              </a:ext>
            </a:extLst>
          </p:cNvPr>
          <p:cNvSpPr/>
          <p:nvPr/>
        </p:nvSpPr>
        <p:spPr>
          <a:xfrm>
            <a:off x="6837219" y="1586777"/>
            <a:ext cx="3678382" cy="214009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ADVOCATE FOR USER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Fight for User</a:t>
            </a:r>
          </a:p>
          <a:p>
            <a:pPr algn="ctr"/>
            <a:r>
              <a:rPr lang="en-US" sz="2400" dirty="0"/>
              <a:t>Show Goodwill</a:t>
            </a:r>
          </a:p>
          <a:p>
            <a:pPr algn="ctr"/>
            <a:r>
              <a:rPr lang="en-US" sz="2400" dirty="0"/>
              <a:t>Act with Integrity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17BA1F-51F3-4561-D211-0FB02156F3E9}"/>
              </a:ext>
            </a:extLst>
          </p:cNvPr>
          <p:cNvSpPr/>
          <p:nvPr/>
        </p:nvSpPr>
        <p:spPr>
          <a:xfrm>
            <a:off x="6837219" y="4201174"/>
            <a:ext cx="3678382" cy="214009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THINK DIFFERENTLY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Reframing</a:t>
            </a:r>
          </a:p>
          <a:p>
            <a:pPr algn="ctr"/>
            <a:r>
              <a:rPr lang="en-US" sz="2400" dirty="0"/>
              <a:t>Drama</a:t>
            </a:r>
          </a:p>
          <a:p>
            <a:pPr algn="ctr"/>
            <a:r>
              <a:rPr lang="en-US" sz="2400" dirty="0"/>
              <a:t>Affirmation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1F22D59-3D92-4FA5-E427-8D9C7DE733AB}"/>
              </a:ext>
            </a:extLst>
          </p:cNvPr>
          <p:cNvSpPr/>
          <p:nvPr/>
        </p:nvSpPr>
        <p:spPr>
          <a:xfrm>
            <a:off x="1676400" y="4201175"/>
            <a:ext cx="3678382" cy="21400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ANTICIPATE BEHAVIOURS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Professional Norms</a:t>
            </a:r>
          </a:p>
          <a:p>
            <a:pPr algn="ctr"/>
            <a:r>
              <a:rPr lang="en-US" sz="2400" dirty="0"/>
              <a:t>Cultural Norms</a:t>
            </a:r>
          </a:p>
          <a:p>
            <a:pPr algn="ctr"/>
            <a:r>
              <a:rPr lang="en-US" sz="2400" dirty="0"/>
              <a:t>Systemic Incentives</a:t>
            </a:r>
          </a:p>
        </p:txBody>
      </p:sp>
    </p:spTree>
    <p:extLst>
      <p:ext uri="{BB962C8B-B14F-4D97-AF65-F5344CB8AC3E}">
        <p14:creationId xmlns:p14="http://schemas.microsoft.com/office/powerpoint/2010/main" val="3153866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2B43C67-D140-072F-40A2-051AD1654975}"/>
              </a:ext>
            </a:extLst>
          </p:cNvPr>
          <p:cNvSpPr txBox="1"/>
          <p:nvPr/>
        </p:nvSpPr>
        <p:spPr>
          <a:xfrm>
            <a:off x="568397" y="5130308"/>
            <a:ext cx="5527603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 further information contact: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Professor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Patrick W. Jordan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T: 07736 437953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E: 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.jordan@mdx.ac.uk</a:t>
            </a:r>
          </a:p>
        </p:txBody>
      </p:sp>
      <p:pic>
        <p:nvPicPr>
          <p:cNvPr id="2" name="Picture 2" descr="Middlesex University - Altis">
            <a:extLst>
              <a:ext uri="{FF2B5EF4-FFF2-40B4-BE49-F238E27FC236}">
                <a16:creationId xmlns:a16="http://schemas.microsoft.com/office/drawing/2014/main" id="{97416E5A-097B-E4BC-6788-84FB73DDF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382" y="539776"/>
            <a:ext cx="182555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963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44603</TotalTime>
  <Words>512</Words>
  <Application>Microsoft Macintosh PowerPoint</Application>
  <PresentationFormat>Widescreen</PresentationFormat>
  <Paragraphs>163</Paragraphs>
  <Slides>36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Contents</vt:lpstr>
      <vt:lpstr>Building blocks of user experience</vt:lpstr>
      <vt:lpstr>Impact of Behaviour on UX</vt:lpstr>
      <vt:lpstr>PowerPoint Presentation</vt:lpstr>
      <vt:lpstr>PowerPoint Presentation</vt:lpstr>
      <vt:lpstr>Responsiveness</vt:lpstr>
      <vt:lpstr>PowerPoint Presentation</vt:lpstr>
      <vt:lpstr>Flipping (Inverse Benchmarking)</vt:lpstr>
      <vt:lpstr>PowerPoint Presentation</vt:lpstr>
      <vt:lpstr>Thoroughness</vt:lpstr>
      <vt:lpstr>PowerPoint Presentation</vt:lpstr>
      <vt:lpstr>PowerPoint Presentation</vt:lpstr>
      <vt:lpstr>Fight for (not Against) the User</vt:lpstr>
      <vt:lpstr>PowerPoint Presentation</vt:lpstr>
      <vt:lpstr>Show Goodwill</vt:lpstr>
      <vt:lpstr>PowerPoint Presentation</vt:lpstr>
      <vt:lpstr>Act with Integrity</vt:lpstr>
      <vt:lpstr>PowerPoint Presentation</vt:lpstr>
      <vt:lpstr>PowerPoint Presentation</vt:lpstr>
      <vt:lpstr>Professional Norms</vt:lpstr>
      <vt:lpstr>PowerPoint Presentation</vt:lpstr>
      <vt:lpstr>Cultural Norms</vt:lpstr>
      <vt:lpstr>PowerPoint Presentation</vt:lpstr>
      <vt:lpstr>Systemic Incentives</vt:lpstr>
      <vt:lpstr>PowerPoint Presentation</vt:lpstr>
      <vt:lpstr>PowerPoint Presentation</vt:lpstr>
      <vt:lpstr>Reframing</vt:lpstr>
      <vt:lpstr>PowerPoint Presentation</vt:lpstr>
      <vt:lpstr>Creating (Good) Drama</vt:lpstr>
      <vt:lpstr>PowerPoint Presentation</vt:lpstr>
      <vt:lpstr>Affirming Behaviours</vt:lpstr>
      <vt:lpstr>PowerPoint Presentation</vt:lpstr>
      <vt:lpstr>Behaviours Enhancing UX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 Jordan</dc:creator>
  <cp:lastModifiedBy>Pat Jordan</cp:lastModifiedBy>
  <cp:revision>314</cp:revision>
  <dcterms:created xsi:type="dcterms:W3CDTF">2024-11-25T21:42:53Z</dcterms:created>
  <dcterms:modified xsi:type="dcterms:W3CDTF">2026-11-04T21:32:26Z</dcterms:modified>
</cp:coreProperties>
</file>